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hyperlink" Target="mailto:bhawnak0313@gmail.com" TargetMode="External"/><Relationship Id="rId2" Type="http://schemas.openxmlformats.org/officeDocument/2006/relationships/hyperlink" Target="https://www.linkedin.com/in/bhawna-kumari-data-analyst/" TargetMode="External"/><Relationship Id="rId3" Type="http://schemas.openxmlformats.org/officeDocument/2006/relationships/hyperlink" Target="https://github.com/Bhawna013" TargetMode="External"/><Relationship Id="rId4" Type="http://schemas.openxmlformats.org/officeDocument/2006/relationships/image" Target="../media/image-10-1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Telco Customer Churn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the key drivers behind customer churn and proposing data-driven retention strategies using Power BI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588645"/>
            <a:ext cx="5633799" cy="704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&amp; Impact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49260" y="1806654"/>
            <a:ext cx="6987540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Telco Customer Churn Dashboard reveals that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contract type, tenure, payment method, and service engagement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are the strongest predictors of churn.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9260" y="3026569"/>
            <a:ext cx="6987540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implementing targeted strategies based on these insights, telecom companies can significantly reduce churn and protect an estimated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2600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$1.67M in annual revenue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49260" y="4401565"/>
            <a:ext cx="6987540" cy="34290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49260" y="4676537"/>
            <a:ext cx="2972157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Author: Bhawna Kumari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49260" y="5242679"/>
            <a:ext cx="6987540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Analyst | </a:t>
            </a:r>
            <a:pPr algn="l" indent="0" marL="0">
              <a:lnSpc>
                <a:spcPts val="2650"/>
              </a:lnSpc>
              <a:buNone/>
            </a:pPr>
            <a:r>
              <a:rPr lang="en-US" sz="1650" u="sng" dirty="0">
                <a:solidFill>
                  <a:srgbClr val="359DD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bhawnak0313@gmail.com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9260" y="5777746"/>
            <a:ext cx="6987540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u="sng" dirty="0">
                <a:solidFill>
                  <a:srgbClr val="359DD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| </a:t>
            </a:r>
            <a:pPr algn="l" indent="0" marL="0">
              <a:lnSpc>
                <a:spcPts val="2650"/>
              </a:lnSpc>
              <a:buNone/>
            </a:pPr>
            <a:r>
              <a:rPr lang="en-US" sz="1650" u="sng" dirty="0">
                <a:solidFill>
                  <a:srgbClr val="359DD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16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628" y="1854756"/>
            <a:ext cx="5622131" cy="56221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8556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Challenge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939772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Churn Crisis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3583900"/>
            <a:ext cx="76567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churn is one of the most pressing challenges in the telecom industry, directly impacting revenue and customer lifetime value.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472226"/>
            <a:ext cx="76567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analysis examines the Telco Customer Churn dataset from Kaggle to identify patterns and propose actionable retention strategies.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8951357" y="3075146"/>
            <a:ext cx="4928235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$1.67M</a:t>
            </a:r>
            <a:endParaRPr lang="en-US" sz="5600" dirty="0"/>
          </a:p>
        </p:txBody>
      </p:sp>
      <p:sp>
        <p:nvSpPr>
          <p:cNvPr id="7" name="Text 5"/>
          <p:cNvSpPr/>
          <p:nvPr/>
        </p:nvSpPr>
        <p:spPr>
          <a:xfrm>
            <a:off x="9990058" y="40607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Annual Revenue Lost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951357" y="4958477"/>
            <a:ext cx="4928235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1,869</a:t>
            </a:r>
            <a:endParaRPr lang="en-US" sz="5600" dirty="0"/>
          </a:p>
        </p:txBody>
      </p:sp>
      <p:sp>
        <p:nvSpPr>
          <p:cNvPr id="9" name="Text 7"/>
          <p:cNvSpPr/>
          <p:nvPr/>
        </p:nvSpPr>
        <p:spPr>
          <a:xfrm>
            <a:off x="9990058" y="594407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Customers at Risk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93219"/>
            <a:ext cx="607242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Dashboard Architecture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030849"/>
            <a:ext cx="7627382" cy="2494478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904" y="2255044"/>
            <a:ext cx="649962" cy="64996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617" y="2397204"/>
            <a:ext cx="292418" cy="36552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68904" y="31215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Overview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6468904" y="3607713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Who is churning and why? Demographics, tenure, payment methods, and contract types.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6244709" y="4741902"/>
            <a:ext cx="7627382" cy="2494478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904" y="4966097"/>
            <a:ext cx="649962" cy="649962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617" y="5108258"/>
            <a:ext cx="292418" cy="36552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468904" y="58326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Deep-Dive Analysis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6468904" y="6318766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Services, behaviors, and revenue patterns that influence churn the most.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7243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Tools &amp; Technologies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518416"/>
            <a:ext cx="541615" cy="541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3307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BI Desktop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4816912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dashboards with advanced visualizations including cards, donut charts, bar charts, and waterfall charts.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19" y="3518416"/>
            <a:ext cx="541615" cy="541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9819" y="43307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Query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19819" y="4816912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 and transformation to prepare the Kaggle dataset for analysis.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329" y="3518416"/>
            <a:ext cx="541615" cy="5416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1329" y="43307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DAX Expressions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81329" y="4816912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measures and calculations to derive meaningful business insights.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0866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Critical KPIs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1746290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1970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1,869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2456617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customers at risk of churning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3244096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2504" y="34682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32.37 months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2504" y="395442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customer tenure (~2.7 years)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741902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49660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$16.06M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452229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yearly charges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309" y="6239708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2504" y="64639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$0.14M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82504" y="6950035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Direct revenue loss from churn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4577" y="334328"/>
            <a:ext cx="3193018" cy="399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Who's Churning?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24577" y="1036677"/>
            <a:ext cx="209038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High-Risk Demographics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049548" y="2201108"/>
            <a:ext cx="149232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42%</a:t>
            </a:r>
            <a:endParaRPr lang="en-US" sz="2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5837" y="1442799"/>
            <a:ext cx="1819989" cy="18199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997637" y="3414355"/>
            <a:ext cx="1596509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Senior Citizens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424577" y="3735229"/>
            <a:ext cx="6742628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Most vulnerable group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3049548" y="4960501"/>
            <a:ext cx="149232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6.5%</a:t>
            </a:r>
            <a:endParaRPr lang="en-US" sz="23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837" y="4202192"/>
            <a:ext cx="1819989" cy="181998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997637" y="6173748"/>
            <a:ext cx="1596509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With Dependents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424577" y="6494621"/>
            <a:ext cx="6742628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Family plans reduce churn</a:t>
            </a:r>
            <a:endParaRPr lang="en-US" sz="950" dirty="0"/>
          </a:p>
        </p:txBody>
      </p:sp>
      <p:sp>
        <p:nvSpPr>
          <p:cNvPr id="12" name="Text 8"/>
          <p:cNvSpPr/>
          <p:nvPr/>
        </p:nvSpPr>
        <p:spPr>
          <a:xfrm>
            <a:off x="424577" y="6825139"/>
            <a:ext cx="2483048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Contract &amp; Payment Patterns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424577" y="7185898"/>
            <a:ext cx="6742628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55% churn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from month-to-month contracts</a:t>
            </a:r>
            <a:endParaRPr lang="en-US" sz="950" dirty="0"/>
          </a:p>
        </p:txBody>
      </p:sp>
      <p:sp>
        <p:nvSpPr>
          <p:cNvPr id="14" name="Text 10"/>
          <p:cNvSpPr/>
          <p:nvPr/>
        </p:nvSpPr>
        <p:spPr>
          <a:xfrm>
            <a:off x="424577" y="7422356"/>
            <a:ext cx="6742628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33.6%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use electronic checks (highest risk)</a:t>
            </a:r>
            <a:endParaRPr lang="en-US" sz="950" dirty="0"/>
          </a:p>
        </p:txBody>
      </p:sp>
      <p:sp>
        <p:nvSpPr>
          <p:cNvPr id="15" name="Text 11"/>
          <p:cNvSpPr/>
          <p:nvPr/>
        </p:nvSpPr>
        <p:spPr>
          <a:xfrm>
            <a:off x="424577" y="7658814"/>
            <a:ext cx="6742628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59%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have paperless billing</a:t>
            </a:r>
            <a:endParaRPr lang="en-US" sz="950" dirty="0"/>
          </a:p>
        </p:txBody>
      </p:sp>
      <p:sp>
        <p:nvSpPr>
          <p:cNvPr id="16" name="Text 12"/>
          <p:cNvSpPr/>
          <p:nvPr/>
        </p:nvSpPr>
        <p:spPr>
          <a:xfrm>
            <a:off x="7470815" y="1036677"/>
            <a:ext cx="1915835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Tenure Insights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7470815" y="1397437"/>
            <a:ext cx="6742628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Majority of churn happens within the </a:t>
            </a:r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 year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Churn steadily decreases as tenure increases.</a:t>
            </a:r>
            <a:endParaRPr lang="en-US" sz="950" dirty="0"/>
          </a:p>
        </p:txBody>
      </p:sp>
      <p:sp>
        <p:nvSpPr>
          <p:cNvPr id="18" name="Text 14"/>
          <p:cNvSpPr/>
          <p:nvPr/>
        </p:nvSpPr>
        <p:spPr>
          <a:xfrm>
            <a:off x="7470815" y="1712833"/>
            <a:ext cx="1915835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Internet Service Type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7470815" y="2073593"/>
            <a:ext cx="6742628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Fiber Optic: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43.9% churn rate</a:t>
            </a:r>
            <a:endParaRPr lang="en-US" sz="950" dirty="0"/>
          </a:p>
        </p:txBody>
      </p:sp>
      <p:sp>
        <p:nvSpPr>
          <p:cNvPr id="20" name="Text 16"/>
          <p:cNvSpPr/>
          <p:nvPr/>
        </p:nvSpPr>
        <p:spPr>
          <a:xfrm>
            <a:off x="7470815" y="2310051"/>
            <a:ext cx="6742628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DSL: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34.3% churn rate</a:t>
            </a:r>
            <a:endParaRPr lang="en-US" sz="950" dirty="0"/>
          </a:p>
        </p:txBody>
      </p:sp>
      <p:sp>
        <p:nvSpPr>
          <p:cNvPr id="21" name="Text 17"/>
          <p:cNvSpPr/>
          <p:nvPr/>
        </p:nvSpPr>
        <p:spPr>
          <a:xfrm>
            <a:off x="7470815" y="2546509"/>
            <a:ext cx="6742628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Internet: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21.6% churn rate</a:t>
            </a:r>
            <a:endParaRPr lang="en-US" sz="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339822"/>
            <a:ext cx="777811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Overview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377452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4714994"/>
            <a:ext cx="6448544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8309" y="48841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Early Churn Crisis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58309" y="5370314"/>
            <a:ext cx="64485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Most customers leave within the first year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7423428" y="4377452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4714994"/>
            <a:ext cx="6448663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23428" y="48841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Senior Citizen Risk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23428" y="5370314"/>
            <a:ext cx="64486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42% of churned customers are seniors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758309" y="6096000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6411873"/>
            <a:ext cx="6448544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8309" y="6602730"/>
            <a:ext cx="305562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Payment Method Impact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58309" y="7088862"/>
            <a:ext cx="64485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Electronic check users dominate churn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7423428" y="6096000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7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428" y="6411873"/>
            <a:ext cx="6448663" cy="3048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423428" y="66027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Contract Commitment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423428" y="7088862"/>
            <a:ext cx="64486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Month-to-month contracts show 55% churn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4340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Deep-Dive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797612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Service Engagement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44709" y="3441740"/>
            <a:ext cx="35493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with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2-3 services (38%)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churn the most, while those with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6+ services (20%)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show highest retention.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5023485"/>
            <a:ext cx="35493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without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Online Security or Backup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churn more frequently.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330339" y="2797612"/>
            <a:ext cx="3549372" cy="855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&amp; Risk Patterns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330339" y="3869293"/>
            <a:ext cx="35493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Electronic check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causes largest revenue loss (~$84K). Churn peaks around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2-3 years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tenure.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330339" y="5104328"/>
            <a:ext cx="35493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Medium-risk customers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represent the highest churn count—an overlooked retention opportunity.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473" y="431721"/>
            <a:ext cx="5229701" cy="516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Recommendations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549473" y="1262063"/>
            <a:ext cx="13531453" cy="963097"/>
          </a:xfrm>
          <a:prstGeom prst="roundRect">
            <a:avLst>
              <a:gd name="adj" fmla="val 24454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72333" y="1284923"/>
            <a:ext cx="627936" cy="917377"/>
          </a:xfrm>
          <a:prstGeom prst="roundRect">
            <a:avLst>
              <a:gd name="adj" fmla="val 33138"/>
            </a:avLst>
          </a:prstGeom>
          <a:solidFill>
            <a:srgbClr val="D4E9F7"/>
          </a:solidFill>
          <a:ln/>
        </p:spPr>
      </p:sp>
      <p:sp>
        <p:nvSpPr>
          <p:cNvPr id="5" name="Text 3"/>
          <p:cNvSpPr/>
          <p:nvPr/>
        </p:nvSpPr>
        <p:spPr>
          <a:xfrm>
            <a:off x="764738" y="1596390"/>
            <a:ext cx="23550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357193" y="1441847"/>
            <a:ext cx="206585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 Onboarding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357193" y="1794153"/>
            <a:ext cx="1270087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loyalty programs for customers in their first 6-12 months with personalized engagement.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549473" y="2382083"/>
            <a:ext cx="13531453" cy="963097"/>
          </a:xfrm>
          <a:prstGeom prst="roundRect">
            <a:avLst>
              <a:gd name="adj" fmla="val 24454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72333" y="2404943"/>
            <a:ext cx="627936" cy="917377"/>
          </a:xfrm>
          <a:prstGeom prst="roundRect">
            <a:avLst>
              <a:gd name="adj" fmla="val 33138"/>
            </a:avLst>
          </a:prstGeom>
          <a:solidFill>
            <a:srgbClr val="D4E9F7"/>
          </a:solidFill>
          <a:ln/>
        </p:spPr>
      </p:sp>
      <p:sp>
        <p:nvSpPr>
          <p:cNvPr id="10" name="Text 8"/>
          <p:cNvSpPr/>
          <p:nvPr/>
        </p:nvSpPr>
        <p:spPr>
          <a:xfrm>
            <a:off x="764738" y="2716411"/>
            <a:ext cx="23550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357193" y="2561868"/>
            <a:ext cx="206585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 Senior Citizens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357193" y="2914174"/>
            <a:ext cx="1270087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 simplified plans and priority support for the most vulnerable demographic.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549473" y="3502104"/>
            <a:ext cx="13531453" cy="963097"/>
          </a:xfrm>
          <a:prstGeom prst="roundRect">
            <a:avLst>
              <a:gd name="adj" fmla="val 24454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72333" y="3524964"/>
            <a:ext cx="627936" cy="917377"/>
          </a:xfrm>
          <a:prstGeom prst="roundRect">
            <a:avLst>
              <a:gd name="adj" fmla="val 33138"/>
            </a:avLst>
          </a:prstGeom>
          <a:solidFill>
            <a:srgbClr val="D4E9F7"/>
          </a:solidFill>
          <a:ln/>
        </p:spPr>
      </p:sp>
      <p:sp>
        <p:nvSpPr>
          <p:cNvPr id="15" name="Text 13"/>
          <p:cNvSpPr/>
          <p:nvPr/>
        </p:nvSpPr>
        <p:spPr>
          <a:xfrm>
            <a:off x="764738" y="3836432"/>
            <a:ext cx="23550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1357193" y="3681889"/>
            <a:ext cx="206585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Payment Incentives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357193" y="4034195"/>
            <a:ext cx="1270087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Encourage auto-pay and secure digital payments instead of electronic checks.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549473" y="4622125"/>
            <a:ext cx="13531453" cy="963097"/>
          </a:xfrm>
          <a:prstGeom prst="roundRect">
            <a:avLst>
              <a:gd name="adj" fmla="val 24454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572333" y="4644985"/>
            <a:ext cx="627936" cy="917377"/>
          </a:xfrm>
          <a:prstGeom prst="roundRect">
            <a:avLst>
              <a:gd name="adj" fmla="val 33138"/>
            </a:avLst>
          </a:prstGeom>
          <a:solidFill>
            <a:srgbClr val="D4E9F7"/>
          </a:solidFill>
          <a:ln/>
        </p:spPr>
      </p:sp>
      <p:sp>
        <p:nvSpPr>
          <p:cNvPr id="20" name="Text 18"/>
          <p:cNvSpPr/>
          <p:nvPr/>
        </p:nvSpPr>
        <p:spPr>
          <a:xfrm>
            <a:off x="764738" y="4956453"/>
            <a:ext cx="23550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357193" y="4801910"/>
            <a:ext cx="206585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Contract Optimization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357193" y="5154216"/>
            <a:ext cx="1270087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discounts for customers switching from month-to-month to yearly contracts.</a:t>
            </a:r>
            <a:endParaRPr lang="en-US" sz="1200" dirty="0"/>
          </a:p>
        </p:txBody>
      </p:sp>
      <p:sp>
        <p:nvSpPr>
          <p:cNvPr id="23" name="Shape 21"/>
          <p:cNvSpPr/>
          <p:nvPr/>
        </p:nvSpPr>
        <p:spPr>
          <a:xfrm>
            <a:off x="549473" y="5742146"/>
            <a:ext cx="13531453" cy="963097"/>
          </a:xfrm>
          <a:prstGeom prst="roundRect">
            <a:avLst>
              <a:gd name="adj" fmla="val 24454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72333" y="5765006"/>
            <a:ext cx="627936" cy="917377"/>
          </a:xfrm>
          <a:prstGeom prst="roundRect">
            <a:avLst>
              <a:gd name="adj" fmla="val 33138"/>
            </a:avLst>
          </a:prstGeom>
          <a:solidFill>
            <a:srgbClr val="D4E9F7"/>
          </a:solidFill>
          <a:ln/>
        </p:spPr>
      </p:sp>
      <p:sp>
        <p:nvSpPr>
          <p:cNvPr id="25" name="Text 23"/>
          <p:cNvSpPr/>
          <p:nvPr/>
        </p:nvSpPr>
        <p:spPr>
          <a:xfrm>
            <a:off x="764738" y="6076474"/>
            <a:ext cx="23550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1357193" y="5921931"/>
            <a:ext cx="206585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Cross-Sell Add-Ons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357193" y="6274237"/>
            <a:ext cx="1270087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Bundle Online Security and Backup services to improve retention and engagement.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549473" y="6862167"/>
            <a:ext cx="13531453" cy="963097"/>
          </a:xfrm>
          <a:prstGeom prst="roundRect">
            <a:avLst>
              <a:gd name="adj" fmla="val 24454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572333" y="6885027"/>
            <a:ext cx="627936" cy="917377"/>
          </a:xfrm>
          <a:prstGeom prst="roundRect">
            <a:avLst>
              <a:gd name="adj" fmla="val 33138"/>
            </a:avLst>
          </a:prstGeom>
          <a:solidFill>
            <a:srgbClr val="D4E9F7"/>
          </a:solidFill>
          <a:ln/>
        </p:spPr>
      </p:sp>
      <p:sp>
        <p:nvSpPr>
          <p:cNvPr id="30" name="Text 28"/>
          <p:cNvSpPr/>
          <p:nvPr/>
        </p:nvSpPr>
        <p:spPr>
          <a:xfrm>
            <a:off x="764738" y="7196495"/>
            <a:ext cx="23550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6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1357193" y="7041952"/>
            <a:ext cx="2067878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Mid-Term Engagement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357193" y="7394258"/>
            <a:ext cx="1270087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2-3 year customers with renewal rewards and personalized upgrade offers.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2025-10-14T11:28:56Z</dcterms:created>
  <dcterms:modified xsi:type="dcterms:W3CDTF">2025-10-14T11:28:56Z</dcterms:modified>
</cp:coreProperties>
</file>